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 Bold" panose="00000800000000000000" pitchFamily="2" charset="0"/>
      <p:bold r:id="rId16"/>
    </p:embeddedFont>
    <p:embeddedFont>
      <p:font typeface="Source Sans Pro" panose="020B0503030403020204" pitchFamily="34" charset="0"/>
      <p:regular r:id="rId17"/>
      <p:bold r:id="rId18"/>
      <p:italic r:id="rId19"/>
      <p:boldItalic r:id="rId20"/>
    </p:embeddedFont>
  </p:embeddedFontLst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548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34918" y="1099661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Розробка</a:t>
            </a:r>
            <a:r>
              <a:rPr lang="ru-RU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веб-</a:t>
            </a: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додатку</a:t>
            </a:r>
            <a:r>
              <a:rPr lang="ru-RU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для </a:t>
            </a: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профорієнтації</a:t>
            </a:r>
            <a:r>
              <a:rPr lang="ru-RU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абітурієнтів</a:t>
            </a:r>
            <a:r>
              <a:rPr lang="ru-RU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з </a:t>
            </a: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урахуванням</a:t>
            </a:r>
            <a:r>
              <a:rPr lang="ru-RU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специфіки</a:t>
            </a:r>
            <a:r>
              <a:rPr lang="ru-RU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спеціальностей</a:t>
            </a:r>
            <a:r>
              <a:rPr lang="ru-RU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університету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63798" y="4488061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Доповідач: Бєліков Артем Євгенович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135880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Керівник: Жеваго Олександр Олександрович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863798" y="580215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CC78B00-93AE-441F-91E1-9FDC929D9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331" y="1228343"/>
            <a:ext cx="5144218" cy="54681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23818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Постановка</a:t>
            </a: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</a:t>
            </a:r>
            <a:r>
              <a:rPr lang="en-US" sz="44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адачі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04335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Проблема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3640812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Відсутність зручного інструменту для вибору спеціальності.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62795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Актуальність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63798" y="5225415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Зростання кількості напрямів навчання ускладнює прийняття рішення.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043357"/>
            <a:ext cx="284095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Цільова Аудиторія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3929" y="3640812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Абітурієнти, які шукають відповідну спеціальність.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097298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Студенти-експерти, що формують еталонні профілі.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553783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Адміністратори.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3798" y="6465451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Проєкт вирішує проблему автоматизованого підбору спеціальності. Система порівнює відповіді абітурієнтів з еталонними профілями.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729" y="644604"/>
            <a:ext cx="7693343" cy="1766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Мета Роботи: Персоналізовані Рекомендації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211729" y="2721769"/>
            <a:ext cx="466249" cy="4662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303585" y="2778264"/>
            <a:ext cx="282535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85146" y="2760583"/>
            <a:ext cx="3522464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Розробка</a:t>
            </a: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еб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-д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одатку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885146" y="3238143"/>
            <a:ext cx="701992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Створення інструменту для профорієнтаційного тестування абітурієнтів.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11729" y="3963472"/>
            <a:ext cx="466249" cy="4662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6303585" y="4019967"/>
            <a:ext cx="282535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885146" y="4002286"/>
            <a:ext cx="6506051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Визначення</a:t>
            </a: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елевантних</a:t>
            </a: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пеціальностей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885146" y="4479846"/>
            <a:ext cx="701992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 основі інтересів та навичок користувача.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11729" y="5205174"/>
            <a:ext cx="466249" cy="4662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303585" y="5261670"/>
            <a:ext cx="282535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885146" y="5243989"/>
            <a:ext cx="5355550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Порівняння з 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е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талонними</a:t>
            </a: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аними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885146" y="5721548"/>
            <a:ext cx="701992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Використання інформації від студентів, що вже навчаються.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11729" y="6446877"/>
            <a:ext cx="466249" cy="4662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303585" y="6503372"/>
            <a:ext cx="282535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6885146" y="6485692"/>
            <a:ext cx="6559391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Надання</a:t>
            </a: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ерсоналізованих</a:t>
            </a: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екомендацій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6885146" y="6963251"/>
            <a:ext cx="7019925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Відповідно до навчальних програм Українського державного університету науки і технологій.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810" y="171569"/>
            <a:ext cx="10724078" cy="464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Опис</a:t>
            </a:r>
            <a:r>
              <a:rPr lang="en-US" sz="2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ф</a:t>
            </a:r>
            <a:r>
              <a:rPr lang="en-US" sz="29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ункцій</a:t>
            </a:r>
            <a:r>
              <a:rPr lang="en-US" sz="2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</a:t>
            </a:r>
            <a:r>
              <a:rPr lang="en-US" sz="29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рограми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228890" y="3416655"/>
            <a:ext cx="6542723" cy="1417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uk-UA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Контент сайту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головна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університет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тест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спеціальності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572810" y="800099"/>
            <a:ext cx="6542723" cy="172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Зручна адмін-панель управляє даними: 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категоріями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відповідями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користувачів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питаннями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еталонними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даними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створювати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нових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користувачів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43" y="5627568"/>
            <a:ext cx="6742390" cy="6546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73143" y="6420725"/>
            <a:ext cx="2485311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Створення користувачів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940246"/>
            <a:ext cx="6742390" cy="65460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8792" y="6598344"/>
            <a:ext cx="2005251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Управління даними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43" y="6774895"/>
            <a:ext cx="6742390" cy="6546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73143" y="7574638"/>
            <a:ext cx="2305407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Авторизація експертів</a:t>
            </a:r>
            <a:endParaRPr lang="en-US" sz="14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6994346"/>
            <a:ext cx="6742390" cy="65460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78792" y="7812544"/>
            <a:ext cx="2078712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Рекомендації (топ-3)</a:t>
            </a:r>
            <a:endParaRPr lang="en-US" sz="14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EA8D71B-F14E-453D-9480-B3EE85E87B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510"/>
          <a:stretch/>
        </p:blipFill>
        <p:spPr>
          <a:xfrm>
            <a:off x="5696540" y="218711"/>
            <a:ext cx="6483905" cy="380107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889406C-EC56-49D4-A857-2F2C7F5BE3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9306"/>
          <a:stretch/>
        </p:blipFill>
        <p:spPr>
          <a:xfrm>
            <a:off x="9008026" y="2431333"/>
            <a:ext cx="5049564" cy="31769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3672" y="969407"/>
            <a:ext cx="7536656" cy="1304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Опис</a:t>
            </a:r>
            <a:r>
              <a:rPr lang="en-US" sz="4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4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</a:t>
            </a:r>
            <a:r>
              <a:rPr lang="en-US" sz="41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браних</a:t>
            </a:r>
            <a:r>
              <a:rPr lang="en-US" sz="4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4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т</a:t>
            </a:r>
            <a:r>
              <a:rPr lang="en-US" sz="41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ехнологій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803672" y="2618303"/>
            <a:ext cx="3653552" cy="2541984"/>
          </a:xfrm>
          <a:prstGeom prst="roundRect">
            <a:avLst>
              <a:gd name="adj" fmla="val 1355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33224" y="2847856"/>
            <a:ext cx="2609493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Backend / CMS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33224" y="3311843"/>
            <a:ext cx="319444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Strapi (Node.js)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33224" y="3736658"/>
            <a:ext cx="319444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SQLite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4686776" y="2618303"/>
            <a:ext cx="3653552" cy="2541984"/>
          </a:xfrm>
          <a:prstGeom prst="roundRect">
            <a:avLst>
              <a:gd name="adj" fmla="val 1355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916329" y="2847856"/>
            <a:ext cx="2609493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Frontend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4916329" y="3311843"/>
            <a:ext cx="319444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React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4916329" y="3736658"/>
            <a:ext cx="319444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TypeScript/JavaScript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4916329" y="4161472"/>
            <a:ext cx="319444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CSS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4916329" y="4586288"/>
            <a:ext cx="319444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Material UI</a:t>
            </a:r>
            <a:endParaRPr lang="en-US" sz="1800" dirty="0"/>
          </a:p>
        </p:txBody>
      </p:sp>
      <p:sp>
        <p:nvSpPr>
          <p:cNvPr id="14" name="Shape 11"/>
          <p:cNvSpPr/>
          <p:nvPr/>
        </p:nvSpPr>
        <p:spPr>
          <a:xfrm>
            <a:off x="803672" y="5389840"/>
            <a:ext cx="7536656" cy="1267539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15" name="Text 12"/>
          <p:cNvSpPr/>
          <p:nvPr/>
        </p:nvSpPr>
        <p:spPr>
          <a:xfrm>
            <a:off x="1033224" y="5619393"/>
            <a:ext cx="2609493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Контроль версій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1033224" y="6083379"/>
            <a:ext cx="7077551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GitHub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803672" y="6915626"/>
            <a:ext cx="7536656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Сучасні технології забезпечують швидку розробку та гнучке розгортання.</a:t>
            </a:r>
            <a:endParaRPr lang="en-US" sz="1800" dirty="0"/>
          </a:p>
        </p:txBody>
      </p:sp>
      <p:pic>
        <p:nvPicPr>
          <p:cNvPr id="2050" name="Picture 2" descr="React — Вікіпедія">
            <a:extLst>
              <a:ext uri="{FF2B5EF4-FFF2-40B4-BE49-F238E27FC236}">
                <a16:creationId xmlns:a16="http://schemas.microsoft.com/office/drawing/2014/main" id="{48908ABE-DA2D-4B6F-9FB8-721C1EA4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786" y="2448405"/>
            <a:ext cx="1310640" cy="12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ypeScript — Википедия">
            <a:extLst>
              <a:ext uri="{FF2B5EF4-FFF2-40B4-BE49-F238E27FC236}">
                <a16:creationId xmlns:a16="http://schemas.microsoft.com/office/drawing/2014/main" id="{971E79E9-4DF1-49AD-8F6C-B76C31182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0127" y="4640224"/>
            <a:ext cx="607132" cy="60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vaScript — Википедия">
            <a:extLst>
              <a:ext uri="{FF2B5EF4-FFF2-40B4-BE49-F238E27FC236}">
                <a16:creationId xmlns:a16="http://schemas.microsoft.com/office/drawing/2014/main" id="{3C00ED53-DD83-43FE-BFBD-2228153F4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146" y="4951047"/>
            <a:ext cx="860948" cy="86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SS | Викии Вики | Fandom">
            <a:extLst>
              <a:ext uri="{FF2B5EF4-FFF2-40B4-BE49-F238E27FC236}">
                <a16:creationId xmlns:a16="http://schemas.microsoft.com/office/drawing/2014/main" id="{25E90ECD-BF5D-40FD-AA1A-C9264213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8175" y="5474945"/>
            <a:ext cx="1114364" cy="156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trapi - YouTube">
            <a:extLst>
              <a:ext uri="{FF2B5EF4-FFF2-40B4-BE49-F238E27FC236}">
                <a16:creationId xmlns:a16="http://schemas.microsoft.com/office/drawing/2014/main" id="{D775B868-169F-4E4D-AEA6-E1EA67A10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817" y="2435118"/>
            <a:ext cx="1348718" cy="13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14" descr="Setting Up SQLite In The Laravel Application">
            <a:extLst>
              <a:ext uri="{FF2B5EF4-FFF2-40B4-BE49-F238E27FC236}">
                <a16:creationId xmlns:a16="http://schemas.microsoft.com/office/drawing/2014/main" id="{E70224A3-2BB6-4A0C-8AF7-9A5BA564F9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pic>
        <p:nvPicPr>
          <p:cNvPr id="2066" name="Picture 18" descr="SQlite - визначення, основні характеристики та архітектура —  Хостинг-компанія FREEhost.UA">
            <a:extLst>
              <a:ext uri="{FF2B5EF4-FFF2-40B4-BE49-F238E27FC236}">
                <a16:creationId xmlns:a16="http://schemas.microsoft.com/office/drawing/2014/main" id="{DDE841E9-A11B-45CA-86A3-D7DF5CA5A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506" y="4029516"/>
            <a:ext cx="1310640" cy="62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Material UI – Altinn">
            <a:extLst>
              <a:ext uri="{FF2B5EF4-FFF2-40B4-BE49-F238E27FC236}">
                <a16:creationId xmlns:a16="http://schemas.microsoft.com/office/drawing/2014/main" id="{7FFF4BC4-944F-4F20-BC81-20F068020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993" y="3875670"/>
            <a:ext cx="493328" cy="39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With GitHub - PyXAI documentation">
            <a:extLst>
              <a:ext uri="{FF2B5EF4-FFF2-40B4-BE49-F238E27FC236}">
                <a16:creationId xmlns:a16="http://schemas.microsoft.com/office/drawing/2014/main" id="{568B136F-273F-4D8A-A68A-15194625A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798" y="5894501"/>
            <a:ext cx="1797976" cy="101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4272" y="663416"/>
            <a:ext cx="12941856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Архітектура Програми: Структура та Взаємодія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947148" y="3133844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Фронтенд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44272" y="3621167"/>
            <a:ext cx="3844290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React + TypeScript, MUI компоненти.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393" y="2516505"/>
            <a:ext cx="4529614" cy="452961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99" y="3258681"/>
            <a:ext cx="360878" cy="4511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838" y="3133844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Бекенд/CMS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941838" y="3621167"/>
            <a:ext cx="3844290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Strapi на Node.js та SQLite.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393" y="2516505"/>
            <a:ext cx="4529614" cy="452961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1709" y="3644086"/>
            <a:ext cx="360878" cy="4511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838" y="5579507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Сутності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941838" y="6066830"/>
            <a:ext cx="3844290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Category, Question, ExpertAnswer.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0393" y="2516505"/>
            <a:ext cx="4529614" cy="452961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6303" y="5852696"/>
            <a:ext cx="360878" cy="4511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47148" y="5579507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Лайфцикли Strapi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844272" y="6066830"/>
            <a:ext cx="3844290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Автоматичне оновлення даних.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0393" y="2516505"/>
            <a:ext cx="4529614" cy="4529614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694" y="5467290"/>
            <a:ext cx="360878" cy="45112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44272" y="7317462"/>
            <a:ext cx="12941856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Фронтенд на React відповідає за інтерфейс. Бекенд Strapi надає REST-API та керує даними.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937141"/>
            <a:ext cx="9902309" cy="640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Алгоритми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597973" y="2170033"/>
            <a:ext cx="507563" cy="50756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697926" y="2231529"/>
            <a:ext cx="307538" cy="384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331041" y="2212300"/>
            <a:ext cx="4450437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Розрахунок рекомендацій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331041" y="2822377"/>
            <a:ext cx="5517475" cy="676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Косинусна схожість між відповідями користувача та векторами категорій.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597973" y="3950256"/>
            <a:ext cx="507563" cy="50756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7697926" y="4011751"/>
            <a:ext cx="307538" cy="384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331041" y="3992523"/>
            <a:ext cx="511742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Оновлення векторів категорій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331041" y="4602599"/>
            <a:ext cx="5517475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Середні значення по питаннях з відповідей експертів.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597973" y="5392103"/>
            <a:ext cx="507563" cy="50756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7697926" y="5453598"/>
            <a:ext cx="307538" cy="384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8331041" y="5434370"/>
            <a:ext cx="5502831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Перерахунок після зміни питань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331041" y="6044446"/>
            <a:ext cx="5517475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Синхронізація векторів для всіх категорій.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89503" y="6954083"/>
            <a:ext cx="13051393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Алгоритм базується на косинусній подібності. Експертні дані формують вектори спеціальностей.</a:t>
            </a:r>
            <a:endParaRPr lang="en-US" sz="1750" dirty="0"/>
          </a:p>
        </p:txBody>
      </p:sp>
      <p:pic>
        <p:nvPicPr>
          <p:cNvPr id="3074" name="Picture 2" descr="Cosine Similarity in Graph Similarity. | by RohanRajendraDalvi | Medium">
            <a:extLst>
              <a:ext uri="{FF2B5EF4-FFF2-40B4-BE49-F238E27FC236}">
                <a16:creationId xmlns:a16="http://schemas.microsoft.com/office/drawing/2014/main" id="{65DA0A39-8B38-4630-9588-FF6CB24F5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126" y="2423210"/>
            <a:ext cx="4861233" cy="328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0446" y="669608"/>
            <a:ext cx="7723108" cy="1153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Висновки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10446" y="2228731"/>
            <a:ext cx="2405182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5250" dirty="0"/>
          </a:p>
        </p:txBody>
      </p:sp>
      <p:sp>
        <p:nvSpPr>
          <p:cNvPr id="5" name="Text 2"/>
          <p:cNvSpPr/>
          <p:nvPr/>
        </p:nvSpPr>
        <p:spPr>
          <a:xfrm>
            <a:off x="759619" y="3152180"/>
            <a:ext cx="230683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Веб-додаток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10446" y="3562350"/>
            <a:ext cx="2405182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Тестування, спеціальності, інформаційні сторінки.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369350" y="2228731"/>
            <a:ext cx="2405182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5250" dirty="0"/>
          </a:p>
        </p:txBody>
      </p:sp>
      <p:sp>
        <p:nvSpPr>
          <p:cNvPr id="8" name="Text 5"/>
          <p:cNvSpPr/>
          <p:nvPr/>
        </p:nvSpPr>
        <p:spPr>
          <a:xfrm>
            <a:off x="3418523" y="3152180"/>
            <a:ext cx="230683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Рекомендації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3369350" y="3562350"/>
            <a:ext cx="2405182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Персоналізований топ-3 спеціальностей.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028253" y="2228731"/>
            <a:ext cx="2405182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100%</a:t>
            </a:r>
            <a:endParaRPr lang="en-US" sz="5250" dirty="0"/>
          </a:p>
        </p:txBody>
      </p:sp>
      <p:sp>
        <p:nvSpPr>
          <p:cNvPr id="11" name="Text 8"/>
          <p:cNvSpPr/>
          <p:nvPr/>
        </p:nvSpPr>
        <p:spPr>
          <a:xfrm>
            <a:off x="6077426" y="3152180"/>
            <a:ext cx="230683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Контроль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028253" y="3562350"/>
            <a:ext cx="2405182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Адміністратори керують контентом через Strapi.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3369350" y="4780121"/>
            <a:ext cx="2405182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</a:t>
            </a:r>
            <a:endParaRPr lang="en-US" sz="5250" dirty="0"/>
          </a:p>
        </p:txBody>
      </p:sp>
      <p:sp>
        <p:nvSpPr>
          <p:cNvPr id="14" name="Text 11"/>
          <p:cNvSpPr/>
          <p:nvPr/>
        </p:nvSpPr>
        <p:spPr>
          <a:xfrm>
            <a:off x="3418523" y="5703570"/>
            <a:ext cx="230683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Переваги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3369350" y="6113740"/>
            <a:ext cx="2405182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Продуктивність, гнучкість, масштабування.</a:t>
            </a:r>
            <a:endParaRPr lang="en-US" sz="1550" dirty="0"/>
          </a:p>
        </p:txBody>
      </p:sp>
      <p:pic>
        <p:nvPicPr>
          <p:cNvPr id="4098" name="Picture 2" descr="Як Писати Висновки в Дипломній Роботі? | 100% Корисно">
            <a:extLst>
              <a:ext uri="{FF2B5EF4-FFF2-40B4-BE49-F238E27FC236}">
                <a16:creationId xmlns:a16="http://schemas.microsoft.com/office/drawing/2014/main" id="{1C421F9C-46CA-46E1-8FA4-3E5861A0D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157" r="29672" b="-1"/>
          <a:stretch/>
        </p:blipFill>
        <p:spPr bwMode="auto">
          <a:xfrm>
            <a:off x="7315200" y="4392966"/>
            <a:ext cx="6848157" cy="315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3798" y="3413522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Дякую </a:t>
            </a:r>
            <a:r>
              <a:rPr lang="en-US" sz="44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за</a:t>
            </a: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увагу</a:t>
            </a:r>
            <a:r>
              <a:rPr lang="uk-UA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!</a:t>
            </a: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</a:t>
            </a:r>
            <a:r>
              <a:rPr lang="en-US" sz="44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итання</a:t>
            </a:r>
            <a:r>
              <a:rPr lang="uk-UA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?</a:t>
            </a:r>
            <a:endParaRPr lang="en-US" sz="4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359</Words>
  <Application>Microsoft Office PowerPoint</Application>
  <PresentationFormat>Довільний</PresentationFormat>
  <Paragraphs>98</Paragraphs>
  <Slides>9</Slides>
  <Notes>9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9</vt:i4>
      </vt:variant>
    </vt:vector>
  </HeadingPairs>
  <TitlesOfParts>
    <vt:vector size="14" baseType="lpstr">
      <vt:lpstr>Arial</vt:lpstr>
      <vt:lpstr>Montserrat Bold</vt:lpstr>
      <vt:lpstr>Source Sans Pro</vt:lpstr>
      <vt:lpstr>Calibri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subject/>
  <dc:creator>Артем Беликов</dc:creator>
  <cp:lastModifiedBy>Артем Беликов</cp:lastModifiedBy>
  <cp:revision>5</cp:revision>
  <dcterms:created xsi:type="dcterms:W3CDTF">2025-06-20T11:52:49Z</dcterms:created>
  <dcterms:modified xsi:type="dcterms:W3CDTF">2025-06-20T12:25:51Z</dcterms:modified>
</cp:coreProperties>
</file>